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3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9144000" cy="5143500" type="screen16x9"/>
  <p:notesSz cx="6858000" cy="9144000"/>
  <p:embeddedFontLst>
    <p:embeddedFont>
      <p:font typeface="Exo" panose="02010600030101010101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a449bc12f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a449bc12f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a449bc12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a449bc12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ad5636f12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ad5636f12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cfe515a8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cfe515a8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a449bc12f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a449bc12f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a449bc12f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a449bc12f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a449bc12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a449bc12f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b378e06c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b378e06c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e1972c85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e1972c85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b378e06c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b378e06c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a449bc12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a449bc12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be1972c8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be1972c8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be1972c8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be1972c8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be1972c8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be1972c8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be1972c8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be1972c8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be1972c85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be1972c85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be1972c85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be1972c85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be1972c85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be1972c85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be1972c85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be1972c85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be1972c85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be1972c85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be1972c85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be1972c85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ad5636f1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ad5636f1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be1972c85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be1972c85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be1972c85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be1972c85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be1972c85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be1972c85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be1972c85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be1972c85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be1972c85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be1972c85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ad5636f1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ad5636f1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ad5636f1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ad5636f1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ad5636f12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ad5636f12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cfe515a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cfe515a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ad5636f1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ad5636f1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a449bc12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a449bc12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Exo"/>
              <a:buNone/>
              <a:defRPr sz="5200"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xo"/>
              <a:buNone/>
              <a:defRPr sz="2800"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Exo"/>
              <a:buNone/>
              <a:defRPr sz="3000">
                <a:latin typeface="Exo"/>
                <a:ea typeface="Exo"/>
                <a:cs typeface="Exo"/>
                <a:sym typeface="Ex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Exo"/>
              <a:buChar char="●"/>
              <a:defRPr sz="2400">
                <a:latin typeface="Exo"/>
                <a:ea typeface="Exo"/>
                <a:cs typeface="Exo"/>
                <a:sym typeface="Exo"/>
              </a:defRPr>
            </a:lvl1pPr>
            <a:lvl2pPr marL="914400" lvl="1" indent="-368300" rtl="0">
              <a:spcBef>
                <a:spcPts val="1600"/>
              </a:spcBef>
              <a:spcAft>
                <a:spcPts val="0"/>
              </a:spcAft>
              <a:buSzPts val="2200"/>
              <a:buFont typeface="Exo"/>
              <a:buChar char="○"/>
              <a:defRPr sz="2200">
                <a:latin typeface="Exo"/>
                <a:ea typeface="Exo"/>
                <a:cs typeface="Exo"/>
                <a:sym typeface="Exo"/>
              </a:defRPr>
            </a:lvl2pPr>
            <a:lvl3pPr marL="1371600" lvl="2" indent="-355600" rtl="0">
              <a:spcBef>
                <a:spcPts val="1600"/>
              </a:spcBef>
              <a:spcAft>
                <a:spcPts val="0"/>
              </a:spcAft>
              <a:buSzPts val="2000"/>
              <a:buFont typeface="Exo"/>
              <a:buChar char="■"/>
              <a:defRPr sz="2000">
                <a:latin typeface="Exo"/>
                <a:ea typeface="Exo"/>
                <a:cs typeface="Exo"/>
                <a:sym typeface="Ex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Exo"/>
              <a:buChar char="●"/>
              <a:defRPr>
                <a:latin typeface="Exo"/>
                <a:ea typeface="Exo"/>
                <a:cs typeface="Exo"/>
                <a:sym typeface="Ex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Exo"/>
              <a:buChar char="○"/>
              <a:defRPr>
                <a:latin typeface="Exo"/>
                <a:ea typeface="Exo"/>
                <a:cs typeface="Exo"/>
                <a:sym typeface="Ex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Exo"/>
              <a:buChar char="■"/>
              <a:defRPr>
                <a:latin typeface="Exo"/>
                <a:ea typeface="Exo"/>
                <a:cs typeface="Exo"/>
                <a:sym typeface="Ex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Exo"/>
              <a:buChar char="●"/>
              <a:defRPr>
                <a:latin typeface="Exo"/>
                <a:ea typeface="Exo"/>
                <a:cs typeface="Exo"/>
                <a:sym typeface="Ex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Exo"/>
              <a:buChar char="○"/>
              <a:defRPr>
                <a:latin typeface="Exo"/>
                <a:ea typeface="Exo"/>
                <a:cs typeface="Exo"/>
                <a:sym typeface="Ex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Exo"/>
              <a:buChar char="■"/>
              <a:defRPr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28"/>
          <p:cNvSpPr txBox="1"/>
          <p:nvPr/>
        </p:nvSpPr>
        <p:spPr>
          <a:xfrm>
            <a:off x="311700" y="4703625"/>
            <a:ext cx="22503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Exo"/>
                <a:ea typeface="Exo"/>
                <a:cs typeface="Exo"/>
                <a:sym typeface="Exo"/>
              </a:rPr>
              <a:t>@nearprotocol</a:t>
            </a:r>
            <a:endParaRPr>
              <a:solidFill>
                <a:srgbClr val="999999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11" name="Google Shape;111;p28"/>
          <p:cNvSpPr txBox="1"/>
          <p:nvPr/>
        </p:nvSpPr>
        <p:spPr>
          <a:xfrm>
            <a:off x="3446850" y="4703625"/>
            <a:ext cx="22503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Exo"/>
                <a:ea typeface="Exo"/>
                <a:cs typeface="Exo"/>
                <a:sym typeface="Exo"/>
              </a:rPr>
              <a:t>near.org</a:t>
            </a:r>
            <a:endParaRPr>
              <a:solidFill>
                <a:srgbClr val="999999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3" name="Google Shape;12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0" name="Google Shape;130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8" name="Google Shape;138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3232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Exo"/>
              <a:buNone/>
              <a:defRPr sz="2800">
                <a:solidFill>
                  <a:srgbClr val="D9D9D9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Exo"/>
              <a:buChar char="●"/>
              <a:defRPr sz="1800">
                <a:solidFill>
                  <a:srgbClr val="CCCCCC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Exo"/>
              <a:buChar char="○"/>
              <a:defRPr>
                <a:solidFill>
                  <a:srgbClr val="CCCCCC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Exo"/>
              <a:buChar char="■"/>
              <a:defRPr>
                <a:solidFill>
                  <a:srgbClr val="CCCCCC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Exo"/>
              <a:buChar char="●"/>
              <a:defRPr>
                <a:solidFill>
                  <a:srgbClr val="CCCCCC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Exo"/>
              <a:buChar char="○"/>
              <a:defRPr>
                <a:solidFill>
                  <a:srgbClr val="CCCCCC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Exo"/>
              <a:buChar char="■"/>
              <a:defRPr>
                <a:solidFill>
                  <a:srgbClr val="CCCCCC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Exo"/>
              <a:buChar char="●"/>
              <a:defRPr>
                <a:solidFill>
                  <a:srgbClr val="CCCCCC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Exo"/>
              <a:buChar char="○"/>
              <a:defRPr>
                <a:solidFill>
                  <a:srgbClr val="CCCCCC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CCCCCC"/>
              </a:buClr>
              <a:buSzPts val="1400"/>
              <a:buFont typeface="Exo"/>
              <a:buChar char="■"/>
              <a:defRPr>
                <a:solidFill>
                  <a:srgbClr val="CCCCCC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rgbClr val="D9D9D9"/>
                </a:solidFill>
              </a:defRPr>
            </a:lvl1pPr>
            <a:lvl2pPr lvl="1" algn="r" rtl="0">
              <a:buNone/>
              <a:defRPr sz="1000">
                <a:solidFill>
                  <a:srgbClr val="D9D9D9"/>
                </a:solidFill>
              </a:defRPr>
            </a:lvl2pPr>
            <a:lvl3pPr lvl="2" algn="r" rtl="0">
              <a:buNone/>
              <a:defRPr sz="1000">
                <a:solidFill>
                  <a:srgbClr val="D9D9D9"/>
                </a:solidFill>
              </a:defRPr>
            </a:lvl3pPr>
            <a:lvl4pPr lvl="3" algn="r" rtl="0">
              <a:buNone/>
              <a:defRPr sz="1000">
                <a:solidFill>
                  <a:srgbClr val="D9D9D9"/>
                </a:solidFill>
              </a:defRPr>
            </a:lvl4pPr>
            <a:lvl5pPr lvl="4" algn="r" rtl="0">
              <a:buNone/>
              <a:defRPr sz="1000">
                <a:solidFill>
                  <a:srgbClr val="D9D9D9"/>
                </a:solidFill>
              </a:defRPr>
            </a:lvl5pPr>
            <a:lvl6pPr lvl="5" algn="r" rtl="0">
              <a:buNone/>
              <a:defRPr sz="1000">
                <a:solidFill>
                  <a:srgbClr val="D9D9D9"/>
                </a:solidFill>
              </a:defRPr>
            </a:lvl6pPr>
            <a:lvl7pPr lvl="6" algn="r" rtl="0">
              <a:buNone/>
              <a:defRPr sz="1000">
                <a:solidFill>
                  <a:srgbClr val="D9D9D9"/>
                </a:solidFill>
              </a:defRPr>
            </a:lvl7pPr>
            <a:lvl8pPr lvl="7" algn="r" rtl="0">
              <a:buNone/>
              <a:defRPr sz="1000">
                <a:solidFill>
                  <a:srgbClr val="D9D9D9"/>
                </a:solidFill>
              </a:defRPr>
            </a:lvl8pPr>
            <a:lvl9pPr lvl="8" algn="r" rtl="0">
              <a:buNone/>
              <a:defRPr sz="1000">
                <a:solidFill>
                  <a:srgbClr val="D9D9D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24272A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ear.dev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jpg"/><Relationship Id="rId4" Type="http://schemas.openxmlformats.org/officeDocument/2006/relationships/hyperlink" Target="https://github.com/nearprotocol/crypto-corgis-soluti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ear.ai/wbs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ear.ai/shard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near.ai/shard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7"/>
          <p:cNvPicPr preferRelativeResize="0"/>
          <p:nvPr/>
        </p:nvPicPr>
        <p:blipFill rotWithShape="1">
          <a:blip r:embed="rId3">
            <a:alphaModFix/>
          </a:blip>
          <a:srcRect l="26607" r="26607"/>
          <a:stretch/>
        </p:blipFill>
        <p:spPr>
          <a:xfrm>
            <a:off x="0" y="-34234"/>
            <a:ext cx="9144000" cy="521196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7"/>
          <p:cNvSpPr txBox="1">
            <a:spLocks noGrp="1"/>
          </p:cNvSpPr>
          <p:nvPr>
            <p:ph type="subTitle" idx="1"/>
          </p:nvPr>
        </p:nvSpPr>
        <p:spPr>
          <a:xfrm>
            <a:off x="311700" y="3977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"/>
                <a:ea typeface="Exo"/>
                <a:cs typeface="Exo"/>
                <a:sym typeface="Exo"/>
              </a:rPr>
              <a:t>Illia Polosukhin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"/>
                <a:ea typeface="Exo"/>
                <a:cs typeface="Exo"/>
                <a:sym typeface="Exo"/>
              </a:rPr>
              <a:t>@ilblackdragon</a:t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48" name="Google Shape;148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xo"/>
                <a:ea typeface="Exo"/>
                <a:cs typeface="Exo"/>
                <a:sym typeface="Exo"/>
              </a:rPr>
              <a:t>NEAR Protocol </a:t>
            </a:r>
            <a:endParaRPr dirty="0">
              <a:latin typeface="Exo"/>
              <a:ea typeface="Exo"/>
              <a:cs typeface="Exo"/>
              <a:sym typeface="Ex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xo"/>
                <a:ea typeface="Exo"/>
                <a:cs typeface="Exo"/>
                <a:sym typeface="Exo"/>
              </a:rPr>
              <a:t>Intro</a:t>
            </a:r>
            <a:endParaRPr dirty="0"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Nightshade </a:t>
            </a: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分片设计</a:t>
            </a:r>
            <a:endParaRPr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pic>
        <p:nvPicPr>
          <p:cNvPr id="233" name="Google Shape;23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967" y="941524"/>
            <a:ext cx="7797517" cy="40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Exo" panose="02010600030101010101" charset="0"/>
              </a:rPr>
              <a:t>Near</a:t>
            </a:r>
            <a:r>
              <a:rPr lang="en" dirty="0"/>
              <a:t> </a:t>
            </a:r>
            <a:r>
              <a:rPr lang="en" sz="24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❤</a:t>
            </a:r>
            <a:r>
              <a:rPr lang="en" dirty="0"/>
              <a:t> </a:t>
            </a: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开发者</a:t>
            </a:r>
            <a:endParaRPr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pic>
        <p:nvPicPr>
          <p:cNvPr id="239" name="Google Shape;2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00" y="1152475"/>
            <a:ext cx="7978601" cy="3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开发者工具</a:t>
            </a:r>
            <a:endParaRPr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45" name="Google Shape;245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支持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TypeScript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、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Rust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以及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Solidity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的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WASM</a:t>
            </a:r>
            <a:endParaRPr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lvl="0" indent="-381000">
              <a:buSzPts val="2400"/>
            </a:pP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线上集成开发环境（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IDE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）进行开发</a:t>
            </a:r>
            <a:endParaRPr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由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node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包管理器（</a:t>
            </a:r>
            <a:r>
              <a:rPr lang="en-US" altLang="zh-CN" sz="2400" dirty="0" err="1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npm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）提供标准支持的命令行工具</a:t>
            </a:r>
            <a:endParaRPr sz="2400" dirty="0">
              <a:solidFill>
                <a:srgbClr val="FFFFFF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Javascript 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软件开发工具包（</a:t>
            </a:r>
            <a:r>
              <a:rPr lang="en-US" altLang="zh-C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SDK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）</a:t>
            </a:r>
            <a:endParaRPr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“简单”</a:t>
            </a:r>
            <a:r>
              <a:rPr lang="en-US" altLang="zh-CN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6</a:t>
            </a: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步来获得一个加密收藏品</a:t>
            </a:r>
            <a:endParaRPr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51" name="Google Shape;251;p49"/>
          <p:cNvSpPr txBox="1">
            <a:spLocks noGrp="1"/>
          </p:cNvSpPr>
          <p:nvPr>
            <p:ph type="body" idx="1"/>
          </p:nvPr>
        </p:nvSpPr>
        <p:spPr>
          <a:xfrm>
            <a:off x="3093950" y="1152475"/>
            <a:ext cx="5738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安装</a:t>
            </a:r>
            <a:r>
              <a:rPr lang="en-US" altLang="zh-CN" dirty="0" err="1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Metamask</a:t>
            </a:r>
            <a:endParaRPr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创建一个密钥对</a:t>
            </a:r>
            <a:endParaRPr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在</a:t>
            </a:r>
            <a:r>
              <a:rPr lang="en-US" altLang="zh-CN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Coinbase</a:t>
            </a: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上注册</a:t>
            </a:r>
            <a:endParaRPr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通过</a:t>
            </a:r>
            <a:r>
              <a:rPr lang="en-US" altLang="zh-CN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KYC</a:t>
            </a:r>
            <a:endParaRPr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买</a:t>
            </a:r>
            <a:r>
              <a:rPr lang="en-US" altLang="zh-CN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ETH</a:t>
            </a:r>
            <a:endParaRPr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把</a:t>
            </a:r>
            <a:r>
              <a:rPr lang="en-US" altLang="zh-CN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ETH</a:t>
            </a: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存入</a:t>
            </a:r>
            <a:r>
              <a:rPr lang="en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Metamask</a:t>
            </a:r>
            <a:endParaRPr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…</a:t>
            </a:r>
            <a:endParaRPr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每个步骤都要等</a:t>
            </a:r>
            <a:r>
              <a:rPr lang="en-US" altLang="zh-CN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20</a:t>
            </a: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秒以上</a:t>
            </a:r>
            <a:endParaRPr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pic>
        <p:nvPicPr>
          <p:cNvPr id="252" name="Google Shape;25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25" y="1660525"/>
            <a:ext cx="19050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NEAR</a:t>
            </a:r>
            <a:r>
              <a:rPr lang="en" dirty="0"/>
              <a:t> </a:t>
            </a:r>
            <a:r>
              <a:rPr lang="en" sz="24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❤</a:t>
            </a:r>
            <a:r>
              <a:rPr lang="en" dirty="0"/>
              <a:t> </a:t>
            </a: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用户</a:t>
            </a:r>
            <a:endParaRPr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pic>
        <p:nvPicPr>
          <p:cNvPr id="258" name="Google Shape;2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513" y="954100"/>
            <a:ext cx="4684977" cy="4115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强大的账户体系</a:t>
            </a:r>
            <a:endParaRPr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64" name="Google Shape;264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rgbClr val="B7B7B7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可编程的访问密钥</a:t>
            </a:r>
            <a:endParaRPr sz="3000" dirty="0">
              <a:solidFill>
                <a:srgbClr val="B7B7B7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应用专用密钥</a:t>
            </a:r>
            <a:endParaRPr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应用预付费密钥</a:t>
            </a:r>
            <a:endParaRPr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限制使用密钥</a:t>
            </a:r>
            <a:endParaRPr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>
                <a:latin typeface="Exo" panose="02010600030101010101" charset="0"/>
                <a:ea typeface="思源黑体 Normal" panose="020B0400000000000000" pitchFamily="34" charset="-122"/>
              </a:rPr>
              <a:t>Staking</a:t>
            </a:r>
            <a:endParaRPr sz="2400" dirty="0">
              <a:latin typeface="Exo" panose="02010600030101010101" charset="0"/>
              <a:ea typeface="思源黑体 Normal" panose="020B0400000000000000" pitchFamily="34" charset="-122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代表其他用户创建账户</a:t>
            </a:r>
            <a:endParaRPr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0" y="1500188"/>
            <a:ext cx="17145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the movement</a:t>
            </a:r>
            <a:endParaRPr/>
          </a:p>
        </p:txBody>
      </p:sp>
      <p:sp>
        <p:nvSpPr>
          <p:cNvPr id="275" name="Google Shape;275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87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Try out IDE: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https://near.dev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Build your first NFT: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https://github.com/nearprotocol/crypto-corgis-solution</a:t>
            </a:r>
            <a:endParaRPr sz="2400" u="sng">
              <a:solidFill>
                <a:srgbClr val="3C78D8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Upcoming:</a:t>
            </a:r>
            <a:endParaRPr sz="300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Beta &amp; Ambassador programs</a:t>
            </a:r>
            <a:endParaRPr sz="2400">
              <a:solidFill>
                <a:srgbClr val="A2C4C9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Running validator nodes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u="sng">
              <a:solidFill>
                <a:srgbClr val="3C78D8"/>
              </a:solidFill>
            </a:endParaRPr>
          </a:p>
        </p:txBody>
      </p:sp>
      <p:pic>
        <p:nvPicPr>
          <p:cNvPr id="276" name="Google Shape;276;p53"/>
          <p:cNvPicPr preferRelativeResize="0"/>
          <p:nvPr/>
        </p:nvPicPr>
        <p:blipFill rotWithShape="1">
          <a:blip r:embed="rId5">
            <a:alphaModFix/>
          </a:blip>
          <a:srcRect l="8103" t="24994" r="9625" b="28453"/>
          <a:stretch/>
        </p:blipFill>
        <p:spPr>
          <a:xfrm>
            <a:off x="5642325" y="616221"/>
            <a:ext cx="3189974" cy="3911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Whiteboard Series</a:t>
            </a:r>
            <a:endParaRPr/>
          </a:p>
        </p:txBody>
      </p:sp>
      <p:sp>
        <p:nvSpPr>
          <p:cNvPr id="282" name="Google Shape;282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 u="sng">
                <a:solidFill>
                  <a:schemeClr val="accent5"/>
                </a:solidFill>
                <a:hlinkClick r:id="rId3"/>
              </a:rPr>
              <a:t>near.ai/wbs</a:t>
            </a:r>
            <a:endParaRPr sz="3000" b="1"/>
          </a:p>
        </p:txBody>
      </p:sp>
      <p:pic>
        <p:nvPicPr>
          <p:cNvPr id="283" name="Google Shape;28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450" y="1930593"/>
            <a:ext cx="2560326" cy="14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3425" y="3039998"/>
            <a:ext cx="2560326" cy="143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0775" y="3039998"/>
            <a:ext cx="2560326" cy="1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6550" y="1930599"/>
            <a:ext cx="2560326" cy="1439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</a:t>
            </a:r>
            <a:endParaRPr/>
          </a:p>
        </p:txBody>
      </p:sp>
      <p:sp>
        <p:nvSpPr>
          <p:cNvPr id="292" name="Google Shape;292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3" name="Google Shape;29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100" y="812800"/>
            <a:ext cx="4095750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50" y="1110650"/>
            <a:ext cx="4666703" cy="3500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</p:txBody>
      </p:sp>
      <p:sp>
        <p:nvSpPr>
          <p:cNvPr id="154" name="Google Shape;154;p38"/>
          <p:cNvSpPr txBox="1">
            <a:spLocks noGrp="1"/>
          </p:cNvSpPr>
          <p:nvPr>
            <p:ph type="body" idx="1"/>
          </p:nvPr>
        </p:nvSpPr>
        <p:spPr>
          <a:xfrm>
            <a:off x="3215950" y="1152475"/>
            <a:ext cx="5616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Illia Polosukhin</a:t>
            </a:r>
            <a:r>
              <a:rPr lang="zh-CN" altLang="en-US" sz="2400" b="1" dirty="0">
                <a:solidFill>
                  <a:srgbClr val="FFFFFF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，</a:t>
            </a:r>
            <a:r>
              <a:rPr lang="en" sz="2400" b="1" dirty="0">
                <a:solidFill>
                  <a:srgbClr val="FFFFFF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一龙</a:t>
            </a:r>
            <a:endParaRPr sz="2400" dirty="0">
              <a:solidFill>
                <a:srgbClr val="FFFFFF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rgbClr val="999999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联合创始人</a:t>
            </a:r>
            <a:r>
              <a:rPr lang="en" sz="2400" dirty="0">
                <a:solidFill>
                  <a:srgbClr val="999999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@ NEAR Protocol</a:t>
            </a:r>
            <a:endParaRPr sz="2400" dirty="0">
              <a:solidFill>
                <a:srgbClr val="999999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10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年机器学习、人工智能工作经验</a:t>
            </a:r>
            <a:endParaRPr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谷歌研究院的研发经理</a:t>
            </a:r>
            <a:endParaRPr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深度学习研究院</a:t>
            </a:r>
            <a:endParaRPr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TensorFlow</a:t>
            </a:r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核心贡献者</a:t>
            </a:r>
            <a:endParaRPr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pic>
        <p:nvPicPr>
          <p:cNvPr id="155" name="Google Shape;1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423726" cy="363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附录</a:t>
            </a:r>
            <a:endParaRPr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腐化验证人</a:t>
            </a:r>
            <a:endParaRPr dirty="0"/>
          </a:p>
        </p:txBody>
      </p:sp>
      <p:pic>
        <p:nvPicPr>
          <p:cNvPr id="305" name="Google Shape;305;p57"/>
          <p:cNvPicPr preferRelativeResize="0"/>
          <p:nvPr/>
        </p:nvPicPr>
        <p:blipFill rotWithShape="1">
          <a:blip r:embed="rId3">
            <a:alphaModFix/>
          </a:blip>
          <a:srcRect l="39" r="29"/>
          <a:stretch/>
        </p:blipFill>
        <p:spPr>
          <a:xfrm>
            <a:off x="857163" y="1170125"/>
            <a:ext cx="74296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Sampling Validators</a:t>
            </a:r>
            <a:endParaRPr dirty="0"/>
          </a:p>
        </p:txBody>
      </p:sp>
      <p:pic>
        <p:nvPicPr>
          <p:cNvPr id="311" name="Google Shape;311;p58"/>
          <p:cNvPicPr preferRelativeResize="0"/>
          <p:nvPr/>
        </p:nvPicPr>
        <p:blipFill rotWithShape="1">
          <a:blip r:embed="rId3">
            <a:alphaModFix/>
          </a:blip>
          <a:srcRect l="4462" r="4462"/>
          <a:stretch/>
        </p:blipFill>
        <p:spPr>
          <a:xfrm>
            <a:off x="1186326" y="1170125"/>
            <a:ext cx="677134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 Validators</a:t>
            </a:r>
            <a:endParaRPr/>
          </a:p>
        </p:txBody>
      </p:sp>
      <p:pic>
        <p:nvPicPr>
          <p:cNvPr id="317" name="Google Shape;31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050" y="886750"/>
            <a:ext cx="8117925" cy="417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Validity</a:t>
            </a:r>
            <a:endParaRPr/>
          </a:p>
        </p:txBody>
      </p:sp>
      <p:pic>
        <p:nvPicPr>
          <p:cNvPr id="323" name="Google Shape;32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1170125"/>
            <a:ext cx="8839197" cy="3636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Fisherman</a:t>
            </a:r>
            <a:endParaRPr/>
          </a:p>
        </p:txBody>
      </p:sp>
      <p:pic>
        <p:nvPicPr>
          <p:cNvPr id="329" name="Google Shape;32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404" y="1170125"/>
            <a:ext cx="825519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Fisherman</a:t>
            </a:r>
            <a:endParaRPr/>
          </a:p>
        </p:txBody>
      </p:sp>
      <p:pic>
        <p:nvPicPr>
          <p:cNvPr id="335" name="Google Shape;33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0" y="1121125"/>
            <a:ext cx="8097824" cy="33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62"/>
          <p:cNvSpPr/>
          <p:nvPr/>
        </p:nvSpPr>
        <p:spPr>
          <a:xfrm>
            <a:off x="2651000" y="2867100"/>
            <a:ext cx="259200" cy="273600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39" y="977129"/>
            <a:ext cx="8349177" cy="343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Fisherman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Fisherman</a:t>
            </a:r>
            <a:endParaRPr/>
          </a:p>
        </p:txBody>
      </p:sp>
      <p:pic>
        <p:nvPicPr>
          <p:cNvPr id="348" name="Google Shape;348;p64"/>
          <p:cNvPicPr preferRelativeResize="0"/>
          <p:nvPr/>
        </p:nvPicPr>
        <p:blipFill rotWithShape="1">
          <a:blip r:embed="rId3">
            <a:alphaModFix/>
          </a:blip>
          <a:srcRect t="5555" b="5555"/>
          <a:stretch/>
        </p:blipFill>
        <p:spPr>
          <a:xfrm>
            <a:off x="263539" y="977129"/>
            <a:ext cx="8349177" cy="343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Availability</a:t>
            </a:r>
            <a:endParaRPr/>
          </a:p>
        </p:txBody>
      </p:sp>
      <p:pic>
        <p:nvPicPr>
          <p:cNvPr id="354" name="Google Shape;35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404" y="1170125"/>
            <a:ext cx="825519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为什么需要区块链</a:t>
            </a:r>
            <a:r>
              <a:rPr lang="en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?</a:t>
            </a:r>
            <a:endParaRPr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i="1" dirty="0">
                <a:solidFill>
                  <a:srgbClr val="B7B7B7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下一代计算平台</a:t>
            </a:r>
            <a:endParaRPr sz="1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无需许可的平台</a:t>
            </a:r>
            <a:endParaRPr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无需信任</a:t>
            </a:r>
            <a:r>
              <a:rPr lang="en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&amp; </a:t>
            </a: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可编程的</a:t>
            </a:r>
            <a:endParaRPr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数字世界的主权身份</a:t>
            </a:r>
            <a:endParaRPr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应用程序可拼接组合</a:t>
            </a:r>
            <a:endParaRPr lang="en-US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创造新的商业模式</a:t>
            </a:r>
            <a:endParaRPr lang="en-US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Production</a:t>
            </a:r>
            <a:endParaRPr/>
          </a:p>
        </p:txBody>
      </p:sp>
      <p:pic>
        <p:nvPicPr>
          <p:cNvPr id="360" name="Google Shape;36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639" y="701524"/>
            <a:ext cx="5726722" cy="418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Production</a:t>
            </a:r>
            <a:endParaRPr/>
          </a:p>
        </p:txBody>
      </p:sp>
      <p:pic>
        <p:nvPicPr>
          <p:cNvPr id="366" name="Google Shape;36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75" y="848542"/>
            <a:ext cx="8315251" cy="428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Fishermen</a:t>
            </a:r>
            <a:endParaRPr/>
          </a:p>
        </p:txBody>
      </p:sp>
      <p:pic>
        <p:nvPicPr>
          <p:cNvPr id="372" name="Google Shape;372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967" y="941524"/>
            <a:ext cx="7797517" cy="40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Fishermen</a:t>
            </a:r>
            <a:endParaRPr/>
          </a:p>
        </p:txBody>
      </p:sp>
      <p:pic>
        <p:nvPicPr>
          <p:cNvPr id="378" name="Google Shape;378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375" y="848542"/>
            <a:ext cx="8315251" cy="428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Fishermen</a:t>
            </a:r>
            <a:endParaRPr/>
          </a:p>
        </p:txBody>
      </p:sp>
      <p:pic>
        <p:nvPicPr>
          <p:cNvPr id="384" name="Google Shape;38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7" cy="2272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413" y="329675"/>
            <a:ext cx="5449521" cy="224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7175" y="2571747"/>
            <a:ext cx="5440001" cy="22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NEAR Protocol</a:t>
            </a:r>
            <a:endParaRPr dirty="0"/>
          </a:p>
        </p:txBody>
      </p:sp>
      <p:sp>
        <p:nvSpPr>
          <p:cNvPr id="173" name="Google Shape;173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rgbClr val="B7B7B7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为未来的应用提供可用的基础设施</a:t>
            </a:r>
            <a:endParaRPr lang="en-US" sz="3000" dirty="0">
              <a:solidFill>
                <a:srgbClr val="B7B7B7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30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altLang="en-US" sz="30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专注于可扩展性、用户体验以及创新</a:t>
            </a:r>
            <a:endParaRPr sz="30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2"/>
          <p:cNvSpPr/>
          <p:nvPr/>
        </p:nvSpPr>
        <p:spPr>
          <a:xfrm>
            <a:off x="441850" y="1969475"/>
            <a:ext cx="8124600" cy="1288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去中心化应用的组成</a:t>
            </a:r>
            <a:endParaRPr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pic>
        <p:nvPicPr>
          <p:cNvPr id="180" name="Google Shape;1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802" y="2184325"/>
            <a:ext cx="778180" cy="7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415" y="2160149"/>
            <a:ext cx="668875" cy="826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42"/>
          <p:cNvGrpSpPr/>
          <p:nvPr/>
        </p:nvGrpSpPr>
        <p:grpSpPr>
          <a:xfrm>
            <a:off x="7107466" y="2044688"/>
            <a:ext cx="1057465" cy="1057465"/>
            <a:chOff x="6661975" y="3169375"/>
            <a:chExt cx="1905000" cy="1905000"/>
          </a:xfrm>
        </p:grpSpPr>
        <p:grpSp>
          <p:nvGrpSpPr>
            <p:cNvPr id="183" name="Google Shape;183;p42"/>
            <p:cNvGrpSpPr/>
            <p:nvPr/>
          </p:nvGrpSpPr>
          <p:grpSpPr>
            <a:xfrm>
              <a:off x="6772676" y="3957802"/>
              <a:ext cx="1651750" cy="394275"/>
              <a:chOff x="7112975" y="4088850"/>
              <a:chExt cx="1651750" cy="394275"/>
            </a:xfrm>
          </p:grpSpPr>
          <p:sp>
            <p:nvSpPr>
              <p:cNvPr id="184" name="Google Shape;184;p42"/>
              <p:cNvSpPr/>
              <p:nvPr/>
            </p:nvSpPr>
            <p:spPr>
              <a:xfrm>
                <a:off x="7112975" y="4089525"/>
                <a:ext cx="393600" cy="393600"/>
              </a:xfrm>
              <a:prstGeom prst="rect">
                <a:avLst/>
              </a:prstGeom>
              <a:noFill/>
              <a:ln w="38100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42"/>
              <p:cNvSpPr/>
              <p:nvPr/>
            </p:nvSpPr>
            <p:spPr>
              <a:xfrm>
                <a:off x="7742050" y="4089525"/>
                <a:ext cx="393600" cy="393600"/>
              </a:xfrm>
              <a:prstGeom prst="rect">
                <a:avLst/>
              </a:prstGeom>
              <a:noFill/>
              <a:ln w="38100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42"/>
              <p:cNvSpPr/>
              <p:nvPr/>
            </p:nvSpPr>
            <p:spPr>
              <a:xfrm>
                <a:off x="8371125" y="4088850"/>
                <a:ext cx="393600" cy="393600"/>
              </a:xfrm>
              <a:prstGeom prst="rect">
                <a:avLst/>
              </a:prstGeom>
              <a:noFill/>
              <a:ln w="38100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7" name="Google Shape;187;p42"/>
              <p:cNvCxnSpPr>
                <a:stCxn id="185" idx="1"/>
                <a:endCxn id="184" idx="3"/>
              </p:cNvCxnSpPr>
              <p:nvPr/>
            </p:nvCxnSpPr>
            <p:spPr>
              <a:xfrm rot="10800000">
                <a:off x="7506550" y="4286325"/>
                <a:ext cx="2355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" name="Google Shape;188;p42"/>
              <p:cNvCxnSpPr/>
              <p:nvPr/>
            </p:nvCxnSpPr>
            <p:spPr>
              <a:xfrm rot="10800000">
                <a:off x="8135650" y="4286325"/>
                <a:ext cx="2355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89" name="Google Shape;189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61975" y="3169375"/>
              <a:ext cx="1905000" cy="1905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0" name="Google Shape;19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3374" y="2205621"/>
            <a:ext cx="668873" cy="7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2"/>
          <p:cNvSpPr txBox="1"/>
          <p:nvPr/>
        </p:nvSpPr>
        <p:spPr>
          <a:xfrm>
            <a:off x="263438" y="3443325"/>
            <a:ext cx="169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rgbClr val="FFFFFF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Exo"/>
                <a:sym typeface="Exo"/>
              </a:rPr>
              <a:t>前端</a:t>
            </a:r>
            <a:endParaRPr sz="2400" dirty="0">
              <a:solidFill>
                <a:srgbClr val="FFFFFF"/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Exo"/>
              <a:sym typeface="Exo"/>
            </a:endParaRPr>
          </a:p>
        </p:txBody>
      </p:sp>
      <p:sp>
        <p:nvSpPr>
          <p:cNvPr id="192" name="Google Shape;192;p42"/>
          <p:cNvSpPr txBox="1"/>
          <p:nvPr/>
        </p:nvSpPr>
        <p:spPr>
          <a:xfrm>
            <a:off x="2505825" y="3433325"/>
            <a:ext cx="169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rPr>
              <a:t>JS SDK</a:t>
            </a:r>
            <a:endParaRPr sz="2400" dirty="0">
              <a:solidFill>
                <a:srgbClr val="FFFFFF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93" name="Google Shape;193;p42"/>
          <p:cNvSpPr txBox="1"/>
          <p:nvPr/>
        </p:nvSpPr>
        <p:spPr>
          <a:xfrm>
            <a:off x="4533413" y="3443325"/>
            <a:ext cx="169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rgbClr val="FFFFFF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Chathura ExtraBold" panose="02000600000000000000" pitchFamily="2" charset="0"/>
                <a:sym typeface="Exo"/>
              </a:rPr>
              <a:t>智能合约</a:t>
            </a:r>
            <a:endParaRPr sz="2400" dirty="0">
              <a:solidFill>
                <a:srgbClr val="FFFFFF"/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Chathura ExtraBold" panose="02000600000000000000" pitchFamily="2" charset="0"/>
              <a:sym typeface="Exo"/>
            </a:endParaRPr>
          </a:p>
        </p:txBody>
      </p:sp>
      <p:sp>
        <p:nvSpPr>
          <p:cNvPr id="194" name="Google Shape;194;p42"/>
          <p:cNvSpPr txBox="1"/>
          <p:nvPr/>
        </p:nvSpPr>
        <p:spPr>
          <a:xfrm>
            <a:off x="6789750" y="3443325"/>
            <a:ext cx="169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rgbClr val="FFFFFF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Chathura ExtraBold" panose="02000600000000000000" pitchFamily="2" charset="0"/>
                <a:sym typeface="Exo"/>
              </a:rPr>
              <a:t>区块链</a:t>
            </a:r>
            <a:endParaRPr sz="2400" dirty="0">
              <a:solidFill>
                <a:srgbClr val="FFFFFF"/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Chathura ExtraBold" panose="02000600000000000000" pitchFamily="2" charset="0"/>
              <a:sym typeface="Ex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分片技术</a:t>
            </a:r>
            <a:endParaRPr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00" name="Google Shape;200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2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https://near.ai/shard1</a:t>
            </a:r>
            <a:endParaRPr sz="3000"/>
          </a:p>
        </p:txBody>
      </p:sp>
      <p:sp>
        <p:nvSpPr>
          <p:cNvPr id="201" name="Google Shape;201;p43"/>
          <p:cNvSpPr txBox="1">
            <a:spLocks noGrp="1"/>
          </p:cNvSpPr>
          <p:nvPr>
            <p:ph type="body" idx="1"/>
          </p:nvPr>
        </p:nvSpPr>
        <p:spPr>
          <a:xfrm>
            <a:off x="4839900" y="1152475"/>
            <a:ext cx="411013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u="sng" dirty="0">
                <a:solidFill>
                  <a:schemeClr val="hlink"/>
                </a:solidFill>
                <a:hlinkClick r:id="rId4"/>
              </a:rPr>
              <a:t>https://near.ai/shard2</a:t>
            </a:r>
            <a:endParaRPr sz="3000" dirty="0"/>
          </a:p>
        </p:txBody>
      </p:sp>
      <p:pic>
        <p:nvPicPr>
          <p:cNvPr id="202" name="Google Shape;20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107" y="2112150"/>
            <a:ext cx="366359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3"/>
          <p:cNvPicPr preferRelativeResize="0"/>
          <p:nvPr/>
        </p:nvPicPr>
        <p:blipFill rotWithShape="1">
          <a:blip r:embed="rId6">
            <a:alphaModFix/>
          </a:blip>
          <a:srcRect b="7578"/>
          <a:stretch/>
        </p:blipFill>
        <p:spPr>
          <a:xfrm>
            <a:off x="5077463" y="2088700"/>
            <a:ext cx="3517275" cy="231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区块链</a:t>
            </a:r>
            <a:endParaRPr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grpSp>
        <p:nvGrpSpPr>
          <p:cNvPr id="209" name="Google Shape;209;p44"/>
          <p:cNvGrpSpPr/>
          <p:nvPr/>
        </p:nvGrpSpPr>
        <p:grpSpPr>
          <a:xfrm>
            <a:off x="2202250" y="5272839"/>
            <a:ext cx="4528375" cy="436800"/>
            <a:chOff x="2164150" y="3133750"/>
            <a:chExt cx="4528375" cy="436800"/>
          </a:xfrm>
        </p:grpSpPr>
        <p:sp>
          <p:nvSpPr>
            <p:cNvPr id="210" name="Google Shape;210;p44"/>
            <p:cNvSpPr/>
            <p:nvPr/>
          </p:nvSpPr>
          <p:spPr>
            <a:xfrm>
              <a:off x="2164150" y="3133750"/>
              <a:ext cx="436800" cy="436800"/>
            </a:xfrm>
            <a:prstGeom prst="cube">
              <a:avLst>
                <a:gd name="adj" fmla="val 25000"/>
              </a:avLst>
            </a:prstGeom>
            <a:solidFill>
              <a:srgbClr val="B7B7B7"/>
            </a:solidFill>
            <a:ln w="19050" cap="flat" cmpd="sng">
              <a:solidFill>
                <a:srgbClr val="4949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4"/>
            <p:cNvSpPr/>
            <p:nvPr/>
          </p:nvSpPr>
          <p:spPr>
            <a:xfrm>
              <a:off x="2982465" y="3133750"/>
              <a:ext cx="436800" cy="436800"/>
            </a:xfrm>
            <a:prstGeom prst="cube">
              <a:avLst>
                <a:gd name="adj" fmla="val 25000"/>
              </a:avLst>
            </a:prstGeom>
            <a:solidFill>
              <a:srgbClr val="B7B7B7"/>
            </a:solidFill>
            <a:ln w="19050" cap="flat" cmpd="sng">
              <a:solidFill>
                <a:srgbClr val="4949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4"/>
            <p:cNvSpPr/>
            <p:nvPr/>
          </p:nvSpPr>
          <p:spPr>
            <a:xfrm>
              <a:off x="3800780" y="3133750"/>
              <a:ext cx="436800" cy="436800"/>
            </a:xfrm>
            <a:prstGeom prst="cube">
              <a:avLst>
                <a:gd name="adj" fmla="val 25000"/>
              </a:avLst>
            </a:prstGeom>
            <a:solidFill>
              <a:srgbClr val="B7B7B7"/>
            </a:solidFill>
            <a:ln w="19050" cap="flat" cmpd="sng">
              <a:solidFill>
                <a:srgbClr val="4949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4"/>
            <p:cNvSpPr/>
            <p:nvPr/>
          </p:nvSpPr>
          <p:spPr>
            <a:xfrm>
              <a:off x="4619095" y="3133750"/>
              <a:ext cx="436800" cy="436800"/>
            </a:xfrm>
            <a:prstGeom prst="cube">
              <a:avLst>
                <a:gd name="adj" fmla="val 25000"/>
              </a:avLst>
            </a:prstGeom>
            <a:solidFill>
              <a:srgbClr val="B7B7B7"/>
            </a:solidFill>
            <a:ln w="19050" cap="flat" cmpd="sng">
              <a:solidFill>
                <a:srgbClr val="4949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4"/>
            <p:cNvSpPr/>
            <p:nvPr/>
          </p:nvSpPr>
          <p:spPr>
            <a:xfrm>
              <a:off x="5437410" y="3133750"/>
              <a:ext cx="436800" cy="436800"/>
            </a:xfrm>
            <a:prstGeom prst="cube">
              <a:avLst>
                <a:gd name="adj" fmla="val 25000"/>
              </a:avLst>
            </a:prstGeom>
            <a:solidFill>
              <a:srgbClr val="B7B7B7"/>
            </a:solidFill>
            <a:ln w="19050" cap="flat" cmpd="sng">
              <a:solidFill>
                <a:srgbClr val="4949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4"/>
            <p:cNvSpPr/>
            <p:nvPr/>
          </p:nvSpPr>
          <p:spPr>
            <a:xfrm>
              <a:off x="6255725" y="3133750"/>
              <a:ext cx="436800" cy="436800"/>
            </a:xfrm>
            <a:prstGeom prst="cube">
              <a:avLst>
                <a:gd name="adj" fmla="val 25000"/>
              </a:avLst>
            </a:prstGeom>
            <a:solidFill>
              <a:srgbClr val="B7B7B7"/>
            </a:solidFill>
            <a:ln w="19050" cap="flat" cmpd="sng">
              <a:solidFill>
                <a:srgbClr val="4949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6" name="Google Shape;216;p44"/>
            <p:cNvCxnSpPr/>
            <p:nvPr/>
          </p:nvCxnSpPr>
          <p:spPr>
            <a:xfrm rot="10800000">
              <a:off x="2557425" y="3352150"/>
              <a:ext cx="423900" cy="0"/>
            </a:xfrm>
            <a:prstGeom prst="straightConnector1">
              <a:avLst/>
            </a:prstGeom>
            <a:noFill/>
            <a:ln w="19050" cap="flat" cmpd="sng">
              <a:solidFill>
                <a:srgbClr val="49494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" name="Google Shape;217;p44"/>
            <p:cNvCxnSpPr/>
            <p:nvPr/>
          </p:nvCxnSpPr>
          <p:spPr>
            <a:xfrm rot="10800000">
              <a:off x="3376309" y="3352150"/>
              <a:ext cx="423900" cy="0"/>
            </a:xfrm>
            <a:prstGeom prst="straightConnector1">
              <a:avLst/>
            </a:prstGeom>
            <a:noFill/>
            <a:ln w="19050" cap="flat" cmpd="sng">
              <a:solidFill>
                <a:srgbClr val="49494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8" name="Google Shape;218;p44"/>
            <p:cNvCxnSpPr/>
            <p:nvPr/>
          </p:nvCxnSpPr>
          <p:spPr>
            <a:xfrm rot="10800000">
              <a:off x="4195194" y="3352150"/>
              <a:ext cx="423900" cy="0"/>
            </a:xfrm>
            <a:prstGeom prst="straightConnector1">
              <a:avLst/>
            </a:prstGeom>
            <a:noFill/>
            <a:ln w="19050" cap="flat" cmpd="sng">
              <a:solidFill>
                <a:srgbClr val="49494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9" name="Google Shape;219;p44"/>
            <p:cNvCxnSpPr/>
            <p:nvPr/>
          </p:nvCxnSpPr>
          <p:spPr>
            <a:xfrm rot="10800000">
              <a:off x="5832963" y="3352150"/>
              <a:ext cx="423900" cy="0"/>
            </a:xfrm>
            <a:prstGeom prst="straightConnector1">
              <a:avLst/>
            </a:prstGeom>
            <a:noFill/>
            <a:ln w="19050" cap="flat" cmpd="sng">
              <a:solidFill>
                <a:srgbClr val="49494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0" name="Google Shape;220;p44"/>
            <p:cNvCxnSpPr/>
            <p:nvPr/>
          </p:nvCxnSpPr>
          <p:spPr>
            <a:xfrm rot="10800000">
              <a:off x="5014078" y="3352150"/>
              <a:ext cx="423900" cy="0"/>
            </a:xfrm>
            <a:prstGeom prst="straightConnector1">
              <a:avLst/>
            </a:prstGeom>
            <a:noFill/>
            <a:ln w="19050" cap="flat" cmpd="sng">
              <a:solidFill>
                <a:srgbClr val="49494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221" name="Google Shape;2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18876"/>
            <a:ext cx="8839200" cy="1362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分片区块链</a:t>
            </a:r>
            <a:endParaRPr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pic>
        <p:nvPicPr>
          <p:cNvPr id="227" name="Google Shape;227;p45"/>
          <p:cNvPicPr preferRelativeResize="0"/>
          <p:nvPr/>
        </p:nvPicPr>
        <p:blipFill rotWithShape="1">
          <a:blip r:embed="rId3">
            <a:alphaModFix/>
          </a:blip>
          <a:srcRect t="10433" b="25000"/>
          <a:stretch/>
        </p:blipFill>
        <p:spPr>
          <a:xfrm>
            <a:off x="-31944" y="2082706"/>
            <a:ext cx="8839200" cy="17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300</Words>
  <Application>Microsoft Office PowerPoint</Application>
  <PresentationFormat>全屏显示(16:9)</PresentationFormat>
  <Paragraphs>80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Arial</vt:lpstr>
      <vt:lpstr>思源黑体 Normal</vt:lpstr>
      <vt:lpstr>Exo</vt:lpstr>
      <vt:lpstr>Roboto</vt:lpstr>
      <vt:lpstr>Simple Dark</vt:lpstr>
      <vt:lpstr>Simple Light</vt:lpstr>
      <vt:lpstr>Simple Dark</vt:lpstr>
      <vt:lpstr>NEAR Protocol  Intro</vt:lpstr>
      <vt:lpstr>About Me</vt:lpstr>
      <vt:lpstr>为什么需要区块链?</vt:lpstr>
      <vt:lpstr>PowerPoint 演示文稿</vt:lpstr>
      <vt:lpstr>NEAR Protocol</vt:lpstr>
      <vt:lpstr>去中心化应用的组成</vt:lpstr>
      <vt:lpstr>分片技术</vt:lpstr>
      <vt:lpstr>区块链</vt:lpstr>
      <vt:lpstr>分片区块链</vt:lpstr>
      <vt:lpstr>Nightshade 分片设计</vt:lpstr>
      <vt:lpstr>Near ❤ 开发者</vt:lpstr>
      <vt:lpstr>开发者工具</vt:lpstr>
      <vt:lpstr>“简单”6步来获得一个加密收藏品</vt:lpstr>
      <vt:lpstr>NEAR ❤ 用户</vt:lpstr>
      <vt:lpstr>强大的账户体系 </vt:lpstr>
      <vt:lpstr>PowerPoint 演示文稿</vt:lpstr>
      <vt:lpstr>Join the movement</vt:lpstr>
      <vt:lpstr>Whiteboard Series</vt:lpstr>
      <vt:lpstr>谢谢</vt:lpstr>
      <vt:lpstr>附录</vt:lpstr>
      <vt:lpstr>腐化验证人</vt:lpstr>
      <vt:lpstr>Sampling Validators</vt:lpstr>
      <vt:lpstr>Sampling Validators</vt:lpstr>
      <vt:lpstr>State Validity</vt:lpstr>
      <vt:lpstr>Fisherman</vt:lpstr>
      <vt:lpstr>Fisherman</vt:lpstr>
      <vt:lpstr>Fisherman</vt:lpstr>
      <vt:lpstr>Fisherman</vt:lpstr>
      <vt:lpstr>Data Availability</vt:lpstr>
      <vt:lpstr>Block Production</vt:lpstr>
      <vt:lpstr>Block Production</vt:lpstr>
      <vt:lpstr>Fishermen</vt:lpstr>
      <vt:lpstr>Fishermen</vt:lpstr>
      <vt:lpstr>Fishermen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NEAR Protocol  Intro</dc:title>
  <dc:creator>许敏坚</dc:creator>
  <cp:lastModifiedBy>敏坚 许</cp:lastModifiedBy>
  <cp:revision>9</cp:revision>
  <dcterms:modified xsi:type="dcterms:W3CDTF">2019-07-08T04:21:49Z</dcterms:modified>
</cp:coreProperties>
</file>